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56" r:id="rId3"/>
    <p:sldId id="268" r:id="rId4"/>
    <p:sldId id="261" r:id="rId5"/>
    <p:sldId id="265" r:id="rId6"/>
    <p:sldId id="267" r:id="rId7"/>
    <p:sldId id="264" r:id="rId8"/>
    <p:sldId id="25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33FF"/>
    <a:srgbClr val="FFFF00"/>
    <a:srgbClr val="00CC00"/>
    <a:srgbClr val="FF00FF"/>
    <a:srgbClr val="9900CC"/>
    <a:srgbClr val="66FF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5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C95A56-E67D-417E-9499-8B14561087B4}" type="datetimeFigureOut">
              <a:rPr lang="en-US"/>
              <a:pPr>
                <a:defRPr/>
              </a:pPr>
              <a:t>14/9/2021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CAACED-7E8A-4812-8B6C-4E31E750D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7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Tro lai slide 8</a:t>
            </a:r>
          </a:p>
        </p:txBody>
      </p:sp>
    </p:spTree>
    <p:extLst>
      <p:ext uri="{BB962C8B-B14F-4D97-AF65-F5344CB8AC3E}">
        <p14:creationId xmlns:p14="http://schemas.microsoft.com/office/powerpoint/2010/main" val="1512195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CBD2-0A27-48CA-8861-0DF22F001291}" type="datetimeFigureOut">
              <a:rPr lang="en-US"/>
              <a:pPr>
                <a:defRPr/>
              </a:pPr>
              <a:t>14/9/2021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C6353-ABFB-4734-886B-9C24C486D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0AD68-FF18-499D-AEC0-57D873F47F5A}" type="datetimeFigureOut">
              <a:rPr lang="en-US"/>
              <a:pPr>
                <a:defRPr/>
              </a:pPr>
              <a:t>14/9/2021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EE371-725F-4CB7-8180-8D479A83F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5A2C3-BB85-40CD-B4A3-32F018ACDDD0}" type="datetimeFigureOut">
              <a:rPr lang="en-US"/>
              <a:pPr>
                <a:defRPr/>
              </a:pPr>
              <a:t>14/9/2021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F7494-C0A0-4177-AB62-52DF7DDFB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42FF8-AE6C-4D51-8E67-8DD191A76206}" type="datetimeFigureOut">
              <a:rPr lang="en-US"/>
              <a:pPr>
                <a:defRPr/>
              </a:pPr>
              <a:t>14/9/2021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8A94A-C536-4EBE-AA4C-C4E952916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642E3-2668-40EE-9B1E-403DBBC8248B}" type="datetimeFigureOut">
              <a:rPr lang="en-US"/>
              <a:pPr>
                <a:defRPr/>
              </a:pPr>
              <a:t>14/9/2021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F39A1-4693-4D35-9619-84390DB0A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CEBF0-E77C-4267-88F5-854F7634DFB0}" type="datetimeFigureOut">
              <a:rPr lang="en-US"/>
              <a:pPr>
                <a:defRPr/>
              </a:pPr>
              <a:t>14/9/2021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91845-0792-4796-ACBC-DBDD72B70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48781-4813-47EA-AECA-F2B854855B1D}" type="datetimeFigureOut">
              <a:rPr lang="en-US"/>
              <a:pPr>
                <a:defRPr/>
              </a:pPr>
              <a:t>14/9/2021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7687A-5A1B-4B0B-8039-C54E95C01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FC9F5-91E0-46C6-95A8-5EE0A82DDC08}" type="datetimeFigureOut">
              <a:rPr lang="en-US"/>
              <a:pPr>
                <a:defRPr/>
              </a:pPr>
              <a:t>14/9/2021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FE100-D6F2-482A-B941-56E6293CE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EF4E0-4F66-4B91-AD8D-7632C2319A92}" type="datetimeFigureOut">
              <a:rPr lang="en-US"/>
              <a:pPr>
                <a:defRPr/>
              </a:pPr>
              <a:t>14/9/2021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ECBA-BD57-4D96-B939-37F1CA53B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FFEE-3180-477C-9896-429DDF82F696}" type="datetimeFigureOut">
              <a:rPr lang="en-US"/>
              <a:pPr>
                <a:defRPr/>
              </a:pPr>
              <a:t>14/9/2021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CE42-2A28-4C6B-BDCB-5E63D4E11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ACFA7-9040-4910-B23F-7041E8C8C95A}" type="datetimeFigureOut">
              <a:rPr lang="en-US"/>
              <a:pPr>
                <a:defRPr/>
              </a:pPr>
              <a:t>14/9/2021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59AF-3117-4DED-ADCC-BE465A957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3E72AB-CBD0-412B-9508-DA8C5D858D74}" type="datetimeFigureOut">
              <a:rPr lang="en-US"/>
              <a:pPr>
                <a:defRPr/>
              </a:pPr>
              <a:t>14/9/2021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DBFED7-CD14-427E-8956-FA4722CC9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"/>
          <p:cNvSpPr>
            <a:spLocks noChangeArrowheads="1"/>
          </p:cNvSpPr>
          <p:nvPr/>
        </p:nvSpPr>
        <p:spPr bwMode="auto">
          <a:xfrm>
            <a:off x="990600" y="76200"/>
            <a:ext cx="6858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2051" name="Text Box 18"/>
          <p:cNvSpPr txBox="1">
            <a:spLocks noChangeArrowheads="1"/>
          </p:cNvSpPr>
          <p:nvPr/>
        </p:nvSpPr>
        <p:spPr bwMode="auto">
          <a:xfrm>
            <a:off x="3429000" y="558800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v</a:t>
            </a:r>
            <a:r>
              <a:rPr lang="vi-VN" sz="3200" dirty="0"/>
              <a:t>ă</a:t>
            </a:r>
            <a:r>
              <a:rPr lang="en-US" sz="3200" dirty="0"/>
              <a:t>n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676400" y="1090613"/>
            <a:ext cx="5943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Nói về Đội Thiếu niên Tiền phong. Điền vào giấy tờ in sẵn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95400" y="4395788"/>
            <a:ext cx="7315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/>
              <a:t>Tổ chức Đội Thiếu niên Tiền phong Hồ Chí Minh tập hợp trẻ em thuộc cả </a:t>
            </a:r>
            <a:r>
              <a:rPr lang="vi-VN" sz="2000"/>
              <a:t>đ</a:t>
            </a:r>
            <a:r>
              <a:rPr lang="en-US" sz="2000"/>
              <a:t>ộ tuổi nhi </a:t>
            </a:r>
            <a:r>
              <a:rPr lang="vi-VN" sz="2000"/>
              <a:t>đ</a:t>
            </a:r>
            <a:r>
              <a:rPr lang="en-US" sz="2000"/>
              <a:t>ồng (5 </a:t>
            </a:r>
            <a:r>
              <a:rPr lang="vi-VN" sz="2000"/>
              <a:t>đ</a:t>
            </a:r>
            <a:r>
              <a:rPr lang="en-US" sz="2000"/>
              <a:t>ến 9 tuổi - sinh hoạt trong các Sao Nhi </a:t>
            </a:r>
            <a:r>
              <a:rPr lang="vi-VN" sz="2000"/>
              <a:t>đ</a:t>
            </a:r>
            <a:r>
              <a:rPr lang="en-US" sz="2000"/>
              <a:t>ồng) lẫn thiếu niên (9 </a:t>
            </a:r>
            <a:r>
              <a:rPr lang="vi-VN" sz="2000"/>
              <a:t>đ</a:t>
            </a:r>
            <a:r>
              <a:rPr lang="en-US" sz="2000"/>
              <a:t>ến 14 tuổi - sinh hoạt trong các chi </a:t>
            </a:r>
            <a:r>
              <a:rPr lang="vi-VN" sz="2000"/>
              <a:t>đ</a:t>
            </a:r>
            <a:r>
              <a:rPr lang="en-US" sz="2000"/>
              <a:t>ội Thiếu niên Tiền phong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95400" y="1965325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dirty="0"/>
              <a:t>1.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vi-VN" sz="2000" dirty="0"/>
              <a:t>đ</a:t>
            </a:r>
            <a:r>
              <a:rPr lang="en-US" sz="2000" dirty="0" err="1"/>
              <a:t>iều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Đội</a:t>
            </a:r>
            <a:r>
              <a:rPr lang="en-US" sz="2000" dirty="0"/>
              <a:t> </a:t>
            </a:r>
            <a:r>
              <a:rPr lang="en-US" sz="2000" dirty="0" err="1"/>
              <a:t>Thiếu</a:t>
            </a:r>
            <a:r>
              <a:rPr lang="en-US" sz="2000" dirty="0"/>
              <a:t> </a:t>
            </a:r>
            <a:r>
              <a:rPr lang="en-US" sz="2000" dirty="0" err="1"/>
              <a:t>niên</a:t>
            </a:r>
            <a:r>
              <a:rPr lang="en-US" sz="2000" dirty="0"/>
              <a:t> </a:t>
            </a:r>
            <a:r>
              <a:rPr lang="en-US" sz="2000" dirty="0" err="1"/>
              <a:t>Tiền</a:t>
            </a:r>
            <a:r>
              <a:rPr lang="en-US" sz="2000" dirty="0"/>
              <a:t> </a:t>
            </a:r>
            <a:r>
              <a:rPr lang="en-US" sz="2000" dirty="0" err="1"/>
              <a:t>phong</a:t>
            </a:r>
            <a:r>
              <a:rPr lang="en-US" sz="2000" dirty="0"/>
              <a:t> </a:t>
            </a:r>
            <a:r>
              <a:rPr lang="en-US" sz="2000" dirty="0" err="1"/>
              <a:t>Hồ</a:t>
            </a:r>
            <a:r>
              <a:rPr lang="en-US" sz="2000" dirty="0"/>
              <a:t> </a:t>
            </a:r>
            <a:r>
              <a:rPr lang="en-US" sz="2000" dirty="0" err="1"/>
              <a:t>Chí</a:t>
            </a:r>
            <a:r>
              <a:rPr lang="en-US" sz="2000" dirty="0"/>
              <a:t> Minh.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371600" y="2727325"/>
            <a:ext cx="6324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Gợi</a:t>
            </a:r>
            <a:r>
              <a:rPr lang="en-US" sz="2000" dirty="0">
                <a:solidFill>
                  <a:srgbClr val="000000"/>
                </a:solidFill>
              </a:rPr>
              <a:t> ý: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a) </a:t>
            </a:r>
            <a:r>
              <a:rPr lang="en-US" sz="2000" dirty="0" err="1">
                <a:solidFill>
                  <a:srgbClr val="000000"/>
                </a:solidFill>
              </a:rPr>
              <a:t>Đội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thành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lập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ngày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nào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  <a:p>
            <a:r>
              <a:rPr lang="en-US" sz="2000" dirty="0">
                <a:solidFill>
                  <a:srgbClr val="000000"/>
                </a:solidFill>
              </a:rPr>
              <a:t>b) </a:t>
            </a:r>
            <a:r>
              <a:rPr lang="en-US" sz="2000" dirty="0" err="1">
                <a:solidFill>
                  <a:srgbClr val="000000"/>
                </a:solidFill>
              </a:rPr>
              <a:t>Những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vi-VN" sz="2000" dirty="0">
                <a:solidFill>
                  <a:srgbClr val="000000"/>
                </a:solidFill>
              </a:rPr>
              <a:t>đ</a:t>
            </a:r>
            <a:r>
              <a:rPr lang="en-US" sz="2000" dirty="0" err="1">
                <a:solidFill>
                  <a:srgbClr val="000000"/>
                </a:solidFill>
              </a:rPr>
              <a:t>ội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viên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vi-VN" sz="2000" dirty="0">
                <a:solidFill>
                  <a:srgbClr val="000000"/>
                </a:solidFill>
              </a:rPr>
              <a:t>đ</a:t>
            </a:r>
            <a:r>
              <a:rPr lang="en-US" sz="2000" dirty="0" err="1">
                <a:solidFill>
                  <a:srgbClr val="000000"/>
                </a:solidFill>
              </a:rPr>
              <a:t>ầu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tiên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của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Đội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là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ai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c) </a:t>
            </a:r>
            <a:r>
              <a:rPr lang="en-US" sz="2000" dirty="0" err="1" smtClean="0">
                <a:solidFill>
                  <a:srgbClr val="000000"/>
                </a:solidFill>
              </a:rPr>
              <a:t>Đội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vi-VN" sz="2000" dirty="0">
                <a:solidFill>
                  <a:srgbClr val="000000"/>
                </a:solidFill>
              </a:rPr>
              <a:t>đư</a:t>
            </a:r>
            <a:r>
              <a:rPr lang="en-US" sz="2000" dirty="0" err="1">
                <a:solidFill>
                  <a:srgbClr val="000000"/>
                </a:solidFill>
              </a:rPr>
              <a:t>ợc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tên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Bác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Hồ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từ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nào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1143000" y="4243388"/>
            <a:ext cx="7772400" cy="2209800"/>
          </a:xfrm>
          <a:prstGeom prst="foldedCorner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/>
            </a:endParaRPr>
          </a:p>
        </p:txBody>
      </p:sp>
      <p:pic>
        <p:nvPicPr>
          <p:cNvPr id="2057" name="Picture 10" descr="70200380f6d5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19863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990600" y="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  </a:t>
            </a:r>
            <a:r>
              <a:rPr lang="en-US" altLang="vi-VN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endParaRPr lang="en-US" alt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/>
          <p:cNvSpPr>
            <a:spLocks noChangeArrowheads="1"/>
          </p:cNvSpPr>
          <p:nvPr/>
        </p:nvSpPr>
        <p:spPr bwMode="auto">
          <a:xfrm>
            <a:off x="1524000" y="252413"/>
            <a:ext cx="6705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3075" name="Text Box 18"/>
          <p:cNvSpPr txBox="1">
            <a:spLocks noChangeArrowheads="1"/>
          </p:cNvSpPr>
          <p:nvPr/>
        </p:nvSpPr>
        <p:spPr bwMode="auto">
          <a:xfrm>
            <a:off x="3429000" y="658813"/>
            <a:ext cx="244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Tập làm v</a:t>
            </a:r>
            <a:r>
              <a:rPr lang="vi-VN" sz="3200"/>
              <a:t>ă</a:t>
            </a:r>
            <a:r>
              <a:rPr lang="en-US" sz="3200"/>
              <a:t>n</a:t>
            </a:r>
          </a:p>
        </p:txBody>
      </p:sp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2209800" y="1209675"/>
            <a:ext cx="609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Nói về Đội Thiếu niên Tiền phong. Điền vào giấy tờ in sẵn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62000" y="2862263"/>
            <a:ext cx="807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/>
              <a:t>- Lúc </a:t>
            </a:r>
            <a:r>
              <a:rPr lang="vi-VN" sz="2000"/>
              <a:t>đ</a:t>
            </a:r>
            <a:r>
              <a:rPr lang="en-US" sz="2000"/>
              <a:t>ầu </a:t>
            </a:r>
            <a:r>
              <a:rPr lang="vi-VN" sz="2000"/>
              <a:t>đ</a:t>
            </a:r>
            <a:r>
              <a:rPr lang="en-US" sz="2000"/>
              <a:t>ội chỉ có 5 </a:t>
            </a:r>
            <a:r>
              <a:rPr lang="vi-VN" sz="2000"/>
              <a:t>đ</a:t>
            </a:r>
            <a:r>
              <a:rPr lang="en-US" sz="2000"/>
              <a:t>ội viên với ng</a:t>
            </a:r>
            <a:r>
              <a:rPr lang="vi-VN" sz="2000"/>
              <a:t>ư</a:t>
            </a:r>
            <a:r>
              <a:rPr lang="en-US" sz="2000"/>
              <a:t>ời </a:t>
            </a:r>
            <a:r>
              <a:rPr lang="vi-VN" sz="2000"/>
              <a:t>đ</a:t>
            </a:r>
            <a:r>
              <a:rPr lang="en-US" sz="2000"/>
              <a:t>ội tr</a:t>
            </a:r>
            <a:r>
              <a:rPr lang="vi-VN" sz="2000"/>
              <a:t>ư</a:t>
            </a:r>
            <a:r>
              <a:rPr lang="en-US" sz="2000"/>
              <a:t>ởng anh hùng là Nông V</a:t>
            </a:r>
            <a:r>
              <a:rPr lang="vi-VN" sz="2000"/>
              <a:t>ă</a:t>
            </a:r>
            <a:r>
              <a:rPr lang="en-US" sz="2000"/>
              <a:t>n Dền (bí danh Kim Đồng). Bốn </a:t>
            </a:r>
            <a:r>
              <a:rPr lang="vi-VN" sz="2000"/>
              <a:t>đ</a:t>
            </a:r>
            <a:r>
              <a:rPr lang="en-US" sz="2000"/>
              <a:t>ội viên khác là:  Nông V</a:t>
            </a:r>
            <a:r>
              <a:rPr lang="vi-VN" sz="2000"/>
              <a:t>ă</a:t>
            </a:r>
            <a:r>
              <a:rPr lang="en-US" sz="2000"/>
              <a:t>n Thàn (Cao S</a:t>
            </a:r>
            <a:r>
              <a:rPr lang="vi-VN" sz="2000"/>
              <a:t>ơ</a:t>
            </a:r>
            <a:r>
              <a:rPr lang="en-US" sz="2000"/>
              <a:t>n), Lý V</a:t>
            </a:r>
            <a:r>
              <a:rPr lang="vi-VN" sz="2000"/>
              <a:t>ă</a:t>
            </a:r>
            <a:r>
              <a:rPr lang="en-US" sz="2000"/>
              <a:t>n Tịnh (Thanh Minh), Lý Thị Mì (Thuỷ Tiên), Lý Thị Xậu (Thanh Thuỷ).</a:t>
            </a:r>
          </a:p>
        </p:txBody>
      </p:sp>
      <p:pic>
        <p:nvPicPr>
          <p:cNvPr id="3078" name="Picture 30" descr="http://images.yume.vn/blog/200903/23/8733941237803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410200"/>
            <a:ext cx="1143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0" y="2057400"/>
            <a:ext cx="792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>
                <a:solidFill>
                  <a:srgbClr val="000000"/>
                </a:solidFill>
              </a:rPr>
              <a:t>- Đội </a:t>
            </a:r>
            <a:r>
              <a:rPr lang="vi-VN" sz="2000">
                <a:solidFill>
                  <a:srgbClr val="000000"/>
                </a:solidFill>
              </a:rPr>
              <a:t>đư</a:t>
            </a:r>
            <a:r>
              <a:rPr lang="en-US" sz="2000">
                <a:solidFill>
                  <a:srgbClr val="000000"/>
                </a:solidFill>
              </a:rPr>
              <a:t>ợc thành lập ngày 15.5.1941 tại Pác Bó, Cao Bằng. Tên gọi lúc </a:t>
            </a:r>
            <a:r>
              <a:rPr lang="vi-VN" sz="2000">
                <a:solidFill>
                  <a:srgbClr val="000000"/>
                </a:solidFill>
              </a:rPr>
              <a:t>đ</a:t>
            </a:r>
            <a:r>
              <a:rPr lang="en-US" sz="2000">
                <a:solidFill>
                  <a:srgbClr val="000000"/>
                </a:solidFill>
              </a:rPr>
              <a:t>ầu là Đội Nhi </a:t>
            </a:r>
            <a:r>
              <a:rPr lang="vi-VN" sz="2000">
                <a:solidFill>
                  <a:srgbClr val="000000"/>
                </a:solidFill>
              </a:rPr>
              <a:t>đ</a:t>
            </a:r>
            <a:r>
              <a:rPr lang="en-US" sz="2000">
                <a:solidFill>
                  <a:srgbClr val="000000"/>
                </a:solidFill>
              </a:rPr>
              <a:t>ồng cứu quốc.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62000" y="4795838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</a:rPr>
              <a:t>Đội</a:t>
            </a:r>
            <a:r>
              <a:rPr lang="en-US" sz="2000" smtClean="0">
                <a:solidFill>
                  <a:srgbClr val="000000"/>
                </a:solidFill>
              </a:rPr>
              <a:t> </a:t>
            </a:r>
            <a:r>
              <a:rPr lang="vi-VN" sz="2000" smtClean="0">
                <a:solidFill>
                  <a:srgbClr val="000000"/>
                </a:solidFill>
              </a:rPr>
              <a:t>đư</a:t>
            </a:r>
            <a:r>
              <a:rPr lang="en-US" sz="2000" dirty="0" err="1">
                <a:solidFill>
                  <a:srgbClr val="000000"/>
                </a:solidFill>
              </a:rPr>
              <a:t>ợc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tên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Bác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Hồ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từ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ngày</a:t>
            </a:r>
            <a:r>
              <a:rPr lang="en-US" sz="2000" dirty="0">
                <a:solidFill>
                  <a:srgbClr val="000000"/>
                </a:solidFill>
              </a:rPr>
              <a:t> 30.1.1970.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152400" y="1524000"/>
            <a:ext cx="8763000" cy="4495800"/>
          </a:xfrm>
          <a:prstGeom prst="horizontalScroll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0213" y="-228600"/>
            <a:ext cx="10336213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381000" y="1981200"/>
            <a:ext cx="7239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700">
                <a:latin typeface="Arial"/>
              </a:rPr>
              <a:t>Về những lần </a:t>
            </a:r>
            <a:r>
              <a:rPr lang="vi-VN" sz="2700">
                <a:latin typeface="Arial"/>
              </a:rPr>
              <a:t>đ</a:t>
            </a:r>
            <a:r>
              <a:rPr lang="en-US" sz="2700">
                <a:latin typeface="Arial"/>
              </a:rPr>
              <a:t>ổi tên của Đội: </a:t>
            </a:r>
          </a:p>
          <a:p>
            <a:pPr>
              <a:defRPr/>
            </a:pPr>
            <a:r>
              <a:rPr lang="en-US" sz="2700">
                <a:latin typeface="Arial"/>
              </a:rPr>
              <a:t>- Tên gọi lúc </a:t>
            </a:r>
            <a:r>
              <a:rPr lang="vi-VN" sz="2700">
                <a:latin typeface="Arial"/>
              </a:rPr>
              <a:t>đ</a:t>
            </a:r>
            <a:r>
              <a:rPr lang="en-US" sz="2700">
                <a:latin typeface="Arial"/>
              </a:rPr>
              <a:t>ầu là </a:t>
            </a:r>
            <a:r>
              <a:rPr lang="en-US" sz="2700">
                <a:solidFill>
                  <a:srgbClr val="3333FF"/>
                </a:solidFill>
                <a:latin typeface="Arial"/>
              </a:rPr>
              <a:t>Đội Nhi </a:t>
            </a:r>
            <a:r>
              <a:rPr lang="vi-VN" sz="2700">
                <a:solidFill>
                  <a:srgbClr val="3333FF"/>
                </a:solidFill>
                <a:latin typeface="Arial"/>
              </a:rPr>
              <a:t>đ</a:t>
            </a:r>
            <a:r>
              <a:rPr lang="en-US" sz="2700">
                <a:solidFill>
                  <a:srgbClr val="3333FF"/>
                </a:solidFill>
                <a:latin typeface="Arial"/>
              </a:rPr>
              <a:t>ồng cứu quốc</a:t>
            </a:r>
            <a:r>
              <a:rPr lang="en-US" sz="2700" b="1">
                <a:solidFill>
                  <a:srgbClr val="3333FF"/>
                </a:solidFill>
                <a:latin typeface="Arial"/>
              </a:rPr>
              <a:t> </a:t>
            </a:r>
            <a:r>
              <a:rPr lang="en-US" sz="2700">
                <a:latin typeface="Arial"/>
              </a:rPr>
              <a:t>(15/5/1941)</a:t>
            </a:r>
          </a:p>
          <a:p>
            <a:pPr>
              <a:buFontTx/>
              <a:buChar char="-"/>
              <a:defRPr/>
            </a:pPr>
            <a:r>
              <a:rPr lang="en-US" sz="2700" b="1">
                <a:latin typeface="Arial"/>
              </a:rPr>
              <a:t> </a:t>
            </a:r>
            <a:r>
              <a:rPr lang="en-US" sz="2700">
                <a:solidFill>
                  <a:schemeClr val="accent6">
                    <a:lumMod val="75000"/>
                  </a:schemeClr>
                </a:solidFill>
                <a:latin typeface="Arial"/>
              </a:rPr>
              <a:t>Đội Thiếu nhi Tháng Tám </a:t>
            </a:r>
            <a:r>
              <a:rPr lang="en-US" sz="2700">
                <a:latin typeface="Arial"/>
              </a:rPr>
              <a:t>(15/5/1951)</a:t>
            </a:r>
          </a:p>
          <a:p>
            <a:pPr>
              <a:buFontTx/>
              <a:buChar char="-"/>
              <a:defRPr/>
            </a:pPr>
            <a:r>
              <a:rPr lang="en-US" sz="2700">
                <a:latin typeface="Arial"/>
              </a:rPr>
              <a:t> </a:t>
            </a:r>
            <a:r>
              <a:rPr lang="en-US" sz="2700">
                <a:solidFill>
                  <a:srgbClr val="00CC00"/>
                </a:solidFill>
                <a:latin typeface="Arial"/>
              </a:rPr>
              <a:t>Đội Thiếu niên Tiền phong </a:t>
            </a:r>
            <a:r>
              <a:rPr lang="en-US" sz="2700">
                <a:latin typeface="Arial"/>
              </a:rPr>
              <a:t>(2/1956)</a:t>
            </a:r>
          </a:p>
          <a:p>
            <a:pPr>
              <a:buFontTx/>
              <a:buChar char="-"/>
              <a:defRPr/>
            </a:pPr>
            <a:r>
              <a:rPr lang="en-US" sz="2700" b="1">
                <a:latin typeface="Arial"/>
              </a:rPr>
              <a:t> </a:t>
            </a:r>
            <a:r>
              <a:rPr lang="en-US" sz="2700">
                <a:solidFill>
                  <a:srgbClr val="FF00FF"/>
                </a:solidFill>
                <a:latin typeface="Arial"/>
              </a:rPr>
              <a:t>Đội Thiếu niên Tiền phong Hồ Chí Minh </a:t>
            </a:r>
            <a:r>
              <a:rPr lang="en-US" sz="2700">
                <a:latin typeface="Arial"/>
              </a:rPr>
              <a:t>(30/1/1970).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7"/>
          <p:cNvSpPr>
            <a:spLocks noChangeArrowheads="1"/>
          </p:cNvSpPr>
          <p:nvPr/>
        </p:nvSpPr>
        <p:spPr bwMode="auto">
          <a:xfrm>
            <a:off x="1371600" y="0"/>
            <a:ext cx="6629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5123" name="Text Box 18"/>
          <p:cNvSpPr txBox="1">
            <a:spLocks noChangeArrowheads="1"/>
          </p:cNvSpPr>
          <p:nvPr/>
        </p:nvSpPr>
        <p:spPr bwMode="auto">
          <a:xfrm>
            <a:off x="3048000" y="4826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Tập làm v</a:t>
            </a:r>
            <a:r>
              <a:rPr lang="vi-VN" sz="2800"/>
              <a:t>ă</a:t>
            </a:r>
            <a:r>
              <a:rPr lang="en-US" sz="2800"/>
              <a:t>n</a:t>
            </a:r>
          </a:p>
        </p:txBody>
      </p:sp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2438400" y="990600"/>
            <a:ext cx="396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66"/>
                </a:solidFill>
              </a:rPr>
              <a:t>Nói về Đội Thiếu niên Tiền phong. Điền vào giấy tờ in sẵn</a:t>
            </a:r>
          </a:p>
        </p:txBody>
      </p:sp>
      <p:pic>
        <p:nvPicPr>
          <p:cNvPr id="5125" name="Picture 8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5423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12"/>
          <p:cNvSpPr txBox="1">
            <a:spLocks noChangeArrowheads="1"/>
          </p:cNvSpPr>
          <p:nvPr/>
        </p:nvSpPr>
        <p:spPr bwMode="auto">
          <a:xfrm>
            <a:off x="2286000" y="2819400"/>
            <a:ext cx="5791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3333FF"/>
                </a:solidFill>
              </a:rPr>
              <a:t>Em hãy nói thêm về:</a:t>
            </a:r>
          </a:p>
          <a:p>
            <a:pPr>
              <a:buFontTx/>
              <a:buChar char="-"/>
            </a:pPr>
            <a:r>
              <a:rPr lang="en-US" sz="2800" b="1">
                <a:solidFill>
                  <a:srgbClr val="3333FF"/>
                </a:solidFill>
              </a:rPr>
              <a:t> Huy hiệu Đội </a:t>
            </a:r>
          </a:p>
          <a:p>
            <a:pPr>
              <a:buFontTx/>
              <a:buChar char="-"/>
            </a:pPr>
            <a:r>
              <a:rPr lang="en-US" sz="2800" b="1">
                <a:solidFill>
                  <a:srgbClr val="3333FF"/>
                </a:solidFill>
              </a:rPr>
              <a:t> Kh</a:t>
            </a:r>
            <a:r>
              <a:rPr lang="vi-VN" sz="2800" b="1">
                <a:solidFill>
                  <a:srgbClr val="3333FF"/>
                </a:solidFill>
              </a:rPr>
              <a:t>ă</a:t>
            </a:r>
            <a:r>
              <a:rPr lang="en-US" sz="2800" b="1">
                <a:solidFill>
                  <a:srgbClr val="3333FF"/>
                </a:solidFill>
              </a:rPr>
              <a:t>n quàng </a:t>
            </a:r>
          </a:p>
          <a:p>
            <a:pPr>
              <a:buFontTx/>
              <a:buChar char="-"/>
            </a:pPr>
            <a:r>
              <a:rPr lang="en-US" sz="2800" b="1">
                <a:solidFill>
                  <a:srgbClr val="3333FF"/>
                </a:solidFill>
              </a:rPr>
              <a:t> Bài hát </a:t>
            </a:r>
          </a:p>
          <a:p>
            <a:pPr>
              <a:buFontTx/>
              <a:buChar char="-"/>
            </a:pPr>
            <a:r>
              <a:rPr lang="en-US" sz="2800" b="1">
                <a:solidFill>
                  <a:srgbClr val="3333FF"/>
                </a:solidFill>
              </a:rPr>
              <a:t> Các phong trào của Đội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.huy_hieu_d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930525"/>
            <a:ext cx="35814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057400"/>
            <a:ext cx="7772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/>
              <a:t>- </a:t>
            </a:r>
            <a:r>
              <a:rPr lang="en-US" sz="2000">
                <a:solidFill>
                  <a:srgbClr val="3333FF"/>
                </a:solidFill>
              </a:rPr>
              <a:t>Huy hiệu Đội </a:t>
            </a:r>
            <a:r>
              <a:rPr lang="en-US" sz="2000"/>
              <a:t>vẽ một búp m</a:t>
            </a:r>
            <a:r>
              <a:rPr lang="vi-VN" sz="2000"/>
              <a:t>ă</a:t>
            </a:r>
            <a:r>
              <a:rPr lang="en-US" sz="2000"/>
              <a:t>ng màu xanh khỏe mạnh trên nền cờ Tổ quốc.</a:t>
            </a:r>
          </a:p>
          <a:p>
            <a:pPr algn="just">
              <a:buFontTx/>
              <a:buChar char="-"/>
            </a:pPr>
            <a:r>
              <a:rPr lang="en-US" sz="2000"/>
              <a:t> </a:t>
            </a:r>
            <a:r>
              <a:rPr lang="en-US" sz="2000">
                <a:solidFill>
                  <a:srgbClr val="3333FF"/>
                </a:solidFill>
              </a:rPr>
              <a:t>Kh</a:t>
            </a:r>
            <a:r>
              <a:rPr lang="vi-VN" sz="2000">
                <a:solidFill>
                  <a:srgbClr val="3333FF"/>
                </a:solidFill>
              </a:rPr>
              <a:t>ă</a:t>
            </a:r>
            <a:r>
              <a:rPr lang="en-US" sz="2000">
                <a:solidFill>
                  <a:srgbClr val="3333FF"/>
                </a:solidFill>
              </a:rPr>
              <a:t>n quàng</a:t>
            </a:r>
            <a:r>
              <a:rPr lang="en-US" sz="2000"/>
              <a:t> màu </a:t>
            </a:r>
            <a:r>
              <a:rPr lang="vi-VN" sz="2000"/>
              <a:t>đ</a:t>
            </a:r>
            <a:r>
              <a:rPr lang="en-US" sz="2000"/>
              <a:t>ỏ</a:t>
            </a:r>
          </a:p>
          <a:p>
            <a:pPr algn="just">
              <a:buFontTx/>
              <a:buChar char="-"/>
            </a:pPr>
            <a:r>
              <a:rPr lang="en-US" sz="2000"/>
              <a:t> </a:t>
            </a:r>
            <a:r>
              <a:rPr lang="en-US" sz="2000">
                <a:solidFill>
                  <a:srgbClr val="3333FF"/>
                </a:solidFill>
              </a:rPr>
              <a:t>Bài hát của Đội </a:t>
            </a:r>
            <a:r>
              <a:rPr lang="en-US" sz="2000"/>
              <a:t>là Đội ca do nhạc sĩ Phong Nhã sáng tác</a:t>
            </a:r>
          </a:p>
          <a:p>
            <a:pPr algn="just">
              <a:buFontTx/>
              <a:buChar char="-"/>
            </a:pPr>
            <a:r>
              <a:rPr lang="en-US" sz="2000"/>
              <a:t> </a:t>
            </a:r>
            <a:r>
              <a:rPr lang="en-US" sz="2000">
                <a:solidFill>
                  <a:srgbClr val="3333FF"/>
                </a:solidFill>
              </a:rPr>
              <a:t>Các phong trào của Đội </a:t>
            </a:r>
            <a:r>
              <a:rPr lang="en-US" sz="2000"/>
              <a:t>là: công tác Trần Quốc Toản (phát </a:t>
            </a:r>
            <a:r>
              <a:rPr lang="vi-VN" sz="2000"/>
              <a:t>đ</a:t>
            </a:r>
            <a:r>
              <a:rPr lang="en-US" sz="2000"/>
              <a:t>ộng n</a:t>
            </a:r>
            <a:r>
              <a:rPr lang="vi-VN" sz="2000"/>
              <a:t>ă</a:t>
            </a:r>
            <a:r>
              <a:rPr lang="en-US" sz="2000"/>
              <a:t>m 1947), kế hoạch nhỏ (phát </a:t>
            </a:r>
            <a:r>
              <a:rPr lang="vi-VN" sz="2000"/>
              <a:t>đ</a:t>
            </a:r>
            <a:r>
              <a:rPr lang="en-US" sz="2000"/>
              <a:t>ộng n</a:t>
            </a:r>
            <a:r>
              <a:rPr lang="vi-VN" sz="2000"/>
              <a:t>ă</a:t>
            </a:r>
            <a:r>
              <a:rPr lang="en-US" sz="2000"/>
              <a:t>m 1960), Thiếu nhi làm nghìn việc tốt (phát </a:t>
            </a:r>
            <a:r>
              <a:rPr lang="vi-VN" sz="2000"/>
              <a:t>đ</a:t>
            </a:r>
            <a:r>
              <a:rPr lang="en-US" sz="2000"/>
              <a:t>ộng n</a:t>
            </a:r>
            <a:r>
              <a:rPr lang="vi-VN" sz="2000"/>
              <a:t>ă</a:t>
            </a:r>
            <a:r>
              <a:rPr lang="en-US" sz="2000"/>
              <a:t>m 1981)</a:t>
            </a:r>
          </a:p>
        </p:txBody>
      </p:sp>
      <p:sp>
        <p:nvSpPr>
          <p:cNvPr id="6148" name="Rectangle 17"/>
          <p:cNvSpPr>
            <a:spLocks noChangeArrowheads="1"/>
          </p:cNvSpPr>
          <p:nvPr/>
        </p:nvSpPr>
        <p:spPr bwMode="auto">
          <a:xfrm>
            <a:off x="1219200" y="252413"/>
            <a:ext cx="7086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6149" name="Text Box 18"/>
          <p:cNvSpPr txBox="1">
            <a:spLocks noChangeArrowheads="1"/>
          </p:cNvSpPr>
          <p:nvPr/>
        </p:nvSpPr>
        <p:spPr bwMode="auto">
          <a:xfrm>
            <a:off x="3429000" y="658813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Tập làm v</a:t>
            </a:r>
            <a:r>
              <a:rPr lang="vi-VN" sz="3200"/>
              <a:t>ă</a:t>
            </a:r>
            <a:r>
              <a:rPr lang="en-US" sz="3200"/>
              <a:t>n</a:t>
            </a:r>
          </a:p>
        </p:txBody>
      </p:sp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2057400" y="1209675"/>
            <a:ext cx="601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Nói về Đội Thiếu niên Tiền phong. Điền vào giấy tờ in sẵn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7"/>
          <p:cNvSpPr>
            <a:spLocks noChangeArrowheads="1"/>
          </p:cNvSpPr>
          <p:nvPr/>
        </p:nvSpPr>
        <p:spPr bwMode="auto">
          <a:xfrm>
            <a:off x="990600" y="252413"/>
            <a:ext cx="68580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7171" name="Text Box 18"/>
          <p:cNvSpPr txBox="1">
            <a:spLocks noChangeArrowheads="1"/>
          </p:cNvSpPr>
          <p:nvPr/>
        </p:nvSpPr>
        <p:spPr bwMode="auto">
          <a:xfrm>
            <a:off x="3429000" y="735013"/>
            <a:ext cx="251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Tập làm v</a:t>
            </a:r>
            <a:r>
              <a:rPr lang="vi-VN" sz="3600"/>
              <a:t>ă</a:t>
            </a:r>
            <a:r>
              <a:rPr lang="en-US" sz="3600"/>
              <a:t>n</a:t>
            </a:r>
          </a:p>
        </p:txBody>
      </p:sp>
      <p:sp>
        <p:nvSpPr>
          <p:cNvPr id="7172" name="Text Box 13"/>
          <p:cNvSpPr txBox="1">
            <a:spLocks noChangeArrowheads="1"/>
          </p:cNvSpPr>
          <p:nvPr/>
        </p:nvSpPr>
        <p:spPr bwMode="auto">
          <a:xfrm>
            <a:off x="1676400" y="1266825"/>
            <a:ext cx="5943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>
                <a:solidFill>
                  <a:srgbClr val="FF0066"/>
                </a:solidFill>
              </a:rPr>
              <a:t>Nói về Đội Thiếu niên Tiền phong. Điền vào giấy tờ in sẵn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1143000" y="2293938"/>
            <a:ext cx="7391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/>
              <a:t>1. Hãy nói những </a:t>
            </a:r>
            <a:r>
              <a:rPr lang="vi-VN" sz="2400"/>
              <a:t>đ</a:t>
            </a:r>
            <a:r>
              <a:rPr lang="en-US" sz="2400"/>
              <a:t>iều em biết về Đội Thiếu niên Tiền phong Hồ Chí Minh.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6800" y="4579938"/>
            <a:ext cx="7543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/>
              <a:t>2. Điền các nội dung cần thiết vào chỗ trống trong mẫu </a:t>
            </a:r>
            <a:r>
              <a:rPr lang="vi-VN" sz="2400"/>
              <a:t>đơ</a:t>
            </a:r>
            <a:r>
              <a:rPr lang="en-US" sz="2400"/>
              <a:t>n d</a:t>
            </a:r>
            <a:r>
              <a:rPr lang="vi-VN" sz="2400"/>
              <a:t>ư</a:t>
            </a:r>
            <a:r>
              <a:rPr lang="en-US" sz="2400"/>
              <a:t>ới </a:t>
            </a:r>
            <a:r>
              <a:rPr lang="vi-VN" sz="2400"/>
              <a:t>đ</a:t>
            </a:r>
            <a:r>
              <a:rPr lang="en-US" sz="2400"/>
              <a:t>ây.</a:t>
            </a:r>
          </a:p>
        </p:txBody>
      </p:sp>
      <p:sp>
        <p:nvSpPr>
          <p:cNvPr id="7175" name="Rectangle 15"/>
          <p:cNvSpPr>
            <a:spLocks noChangeArrowheads="1"/>
          </p:cNvSpPr>
          <p:nvPr/>
        </p:nvSpPr>
        <p:spPr bwMode="auto">
          <a:xfrm>
            <a:off x="1219200" y="3055938"/>
            <a:ext cx="6324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</a:rPr>
              <a:t>Gợi</a:t>
            </a:r>
            <a:r>
              <a:rPr lang="en-US" sz="2400" dirty="0">
                <a:solidFill>
                  <a:srgbClr val="000000"/>
                </a:solidFill>
              </a:rPr>
              <a:t> ý: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a) </a:t>
            </a:r>
            <a:r>
              <a:rPr lang="en-US" sz="2400" dirty="0" err="1">
                <a:solidFill>
                  <a:srgbClr val="000000"/>
                </a:solidFill>
              </a:rPr>
              <a:t>Đội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thành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lập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ngày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b)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vi-VN" sz="2400" dirty="0">
                <a:solidFill>
                  <a:srgbClr val="000000"/>
                </a:solidFill>
              </a:rPr>
              <a:t>đ</a:t>
            </a:r>
            <a:r>
              <a:rPr lang="en-US" sz="2400" dirty="0" err="1">
                <a:solidFill>
                  <a:srgbClr val="000000"/>
                </a:solidFill>
              </a:rPr>
              <a:t>ội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viên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vi-VN" sz="2400" dirty="0">
                <a:solidFill>
                  <a:srgbClr val="000000"/>
                </a:solidFill>
              </a:rPr>
              <a:t>đ</a:t>
            </a:r>
            <a:r>
              <a:rPr lang="en-US" sz="2400" dirty="0" err="1">
                <a:solidFill>
                  <a:srgbClr val="000000"/>
                </a:solidFill>
              </a:rPr>
              <a:t>ầu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Đội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ai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c) </a:t>
            </a:r>
            <a:r>
              <a:rPr lang="en-US" sz="2400" dirty="0" err="1" smtClean="0">
                <a:solidFill>
                  <a:srgbClr val="000000"/>
                </a:solidFill>
              </a:rPr>
              <a:t>Đội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vi-VN" sz="2400" dirty="0">
                <a:solidFill>
                  <a:srgbClr val="000000"/>
                </a:solidFill>
              </a:rPr>
              <a:t>đư</a:t>
            </a:r>
            <a:r>
              <a:rPr lang="en-US" sz="2400" dirty="0" err="1">
                <a:solidFill>
                  <a:srgbClr val="000000"/>
                </a:solidFill>
              </a:rPr>
              <a:t>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mang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Hồ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từ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2209800"/>
            <a:ext cx="8077200" cy="3352800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7"/>
          <p:cNvSpPr>
            <a:spLocks noChangeArrowheads="1"/>
          </p:cNvSpPr>
          <p:nvPr/>
        </p:nvSpPr>
        <p:spPr bwMode="auto">
          <a:xfrm>
            <a:off x="1371600" y="90488"/>
            <a:ext cx="65532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8195" name="Text Box 18"/>
          <p:cNvSpPr txBox="1">
            <a:spLocks noChangeArrowheads="1"/>
          </p:cNvSpPr>
          <p:nvPr/>
        </p:nvSpPr>
        <p:spPr bwMode="auto">
          <a:xfrm>
            <a:off x="3429000" y="496888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Tập làm v</a:t>
            </a:r>
            <a:r>
              <a:rPr lang="vi-VN" sz="3200"/>
              <a:t>ă</a:t>
            </a:r>
            <a:r>
              <a:rPr lang="en-US" sz="3200"/>
              <a:t>n</a:t>
            </a:r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2362200" y="1066800"/>
            <a:ext cx="480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Nói về Đội Thiếu niên Tiền phong. Điền vào giấy tờ in sẵn</a:t>
            </a:r>
          </a:p>
        </p:txBody>
      </p:sp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228600" y="1828801"/>
            <a:ext cx="8915400" cy="427809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CỘNG HÒA XÃ HỘI CHỦ NGHĨA VIỆT NAM</a:t>
            </a:r>
          </a:p>
          <a:p>
            <a:pPr algn="ctr"/>
            <a:r>
              <a:rPr lang="en-US" sz="1600" dirty="0" err="1"/>
              <a:t>Độc</a:t>
            </a:r>
            <a:r>
              <a:rPr lang="en-US" sz="1600" dirty="0"/>
              <a:t> </a:t>
            </a:r>
            <a:r>
              <a:rPr lang="en-US" sz="1600" dirty="0" err="1"/>
              <a:t>lập</a:t>
            </a:r>
            <a:r>
              <a:rPr lang="en-US" sz="1600" dirty="0"/>
              <a:t> - </a:t>
            </a:r>
            <a:r>
              <a:rPr lang="en-US" sz="1600" dirty="0" err="1"/>
              <a:t>Tự</a:t>
            </a:r>
            <a:r>
              <a:rPr lang="en-US" sz="1600" dirty="0"/>
              <a:t> do - </a:t>
            </a:r>
            <a:r>
              <a:rPr lang="en-US" sz="1600" dirty="0" err="1"/>
              <a:t>Hạnh</a:t>
            </a:r>
            <a:r>
              <a:rPr lang="en-US" sz="1600" dirty="0"/>
              <a:t> </a:t>
            </a:r>
            <a:r>
              <a:rPr lang="en-US" sz="1600" dirty="0" err="1"/>
              <a:t>phúc</a:t>
            </a:r>
            <a:endParaRPr lang="en-US" sz="1600" dirty="0"/>
          </a:p>
          <a:p>
            <a:pPr algn="ctr"/>
            <a:r>
              <a:rPr lang="en-US" sz="1600" dirty="0"/>
              <a:t>-------------------------</a:t>
            </a:r>
          </a:p>
          <a:p>
            <a:pPr algn="r"/>
            <a:r>
              <a:rPr lang="en-US" sz="1600" dirty="0"/>
              <a:t>…, </a:t>
            </a:r>
            <a:r>
              <a:rPr lang="en-US" sz="1600" dirty="0" err="1"/>
              <a:t>ngày</a:t>
            </a:r>
            <a:r>
              <a:rPr lang="en-US" sz="1600" dirty="0"/>
              <a:t> … </a:t>
            </a:r>
            <a:r>
              <a:rPr lang="en-US" sz="1600" dirty="0" err="1"/>
              <a:t>tháng</a:t>
            </a:r>
            <a:r>
              <a:rPr lang="en-US" sz="1600" dirty="0"/>
              <a:t> … n</a:t>
            </a:r>
            <a:r>
              <a:rPr lang="vi-VN" sz="1600" dirty="0"/>
              <a:t>ă</a:t>
            </a:r>
            <a:r>
              <a:rPr lang="en-US" sz="1600" dirty="0"/>
              <a:t>m …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Đ</a:t>
            </a:r>
            <a:r>
              <a:rPr lang="vi-VN" sz="1600" b="1" dirty="0"/>
              <a:t>Ơ</a:t>
            </a:r>
            <a:r>
              <a:rPr lang="en-US" sz="1600" b="1" dirty="0"/>
              <a:t>N XIN CẤP THẺ ĐỌC SÁCH</a:t>
            </a:r>
          </a:p>
          <a:p>
            <a:endParaRPr lang="en-US" sz="1600" dirty="0"/>
          </a:p>
          <a:p>
            <a:pPr algn="just"/>
            <a:r>
              <a:rPr lang="en-US" sz="1600" dirty="0" err="1" smtClean="0"/>
              <a:t>Kính</a:t>
            </a:r>
            <a:r>
              <a:rPr lang="en-US" sz="1600" dirty="0" smtClean="0"/>
              <a:t> </a:t>
            </a:r>
            <a:r>
              <a:rPr lang="en-US" sz="1600" dirty="0" err="1" smtClean="0"/>
              <a:t>gửi</a:t>
            </a:r>
            <a:r>
              <a:rPr lang="en-US" sz="1600" dirty="0" smtClean="0"/>
              <a:t>: </a:t>
            </a:r>
            <a:r>
              <a:rPr lang="en-US" sz="1600" dirty="0" err="1" smtClean="0"/>
              <a:t>Th</a:t>
            </a:r>
            <a:r>
              <a:rPr lang="vi-VN" sz="1600" dirty="0" smtClean="0"/>
              <a:t>ư</a:t>
            </a:r>
            <a:r>
              <a:rPr lang="en-US" sz="1600" dirty="0" smtClean="0"/>
              <a:t> </a:t>
            </a:r>
            <a:r>
              <a:rPr lang="en-US" sz="1600" dirty="0" err="1" smtClean="0"/>
              <a:t>viện</a:t>
            </a:r>
            <a:r>
              <a:rPr lang="en-US" sz="1600" dirty="0" smtClean="0"/>
              <a:t> ………………………………………………………………………………………..</a:t>
            </a:r>
            <a:endParaRPr lang="en-US" sz="1600" dirty="0"/>
          </a:p>
          <a:p>
            <a:pPr algn="just"/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tên</a:t>
            </a:r>
            <a:r>
              <a:rPr lang="en-US" sz="1600" dirty="0" smtClean="0"/>
              <a:t> </a:t>
            </a:r>
            <a:r>
              <a:rPr lang="en-US" sz="1600" dirty="0" err="1"/>
              <a:t>là</a:t>
            </a:r>
            <a:r>
              <a:rPr lang="en-US" sz="1600" dirty="0"/>
              <a:t>:……………………………………………………………………………………………………</a:t>
            </a:r>
          </a:p>
          <a:p>
            <a:pPr algn="just"/>
            <a:r>
              <a:rPr lang="en-US" sz="1600" dirty="0" err="1"/>
              <a:t>Sinh</a:t>
            </a:r>
            <a:r>
              <a:rPr lang="en-US" sz="1600" dirty="0"/>
              <a:t> </a:t>
            </a:r>
            <a:r>
              <a:rPr lang="en-US" sz="1600" dirty="0" err="1"/>
              <a:t>ngày</a:t>
            </a:r>
            <a:r>
              <a:rPr lang="en-US" sz="1600" dirty="0"/>
              <a:t>: </a:t>
            </a:r>
            <a:r>
              <a:rPr lang="en-US" sz="1600" dirty="0" smtClean="0"/>
              <a:t>………………………Nam </a:t>
            </a:r>
            <a:r>
              <a:rPr lang="en-US" sz="1600" dirty="0"/>
              <a:t>(</a:t>
            </a:r>
            <a:r>
              <a:rPr lang="en-US" sz="1600" dirty="0" err="1"/>
              <a:t>nữ</a:t>
            </a:r>
            <a:r>
              <a:rPr lang="en-US" sz="1600" dirty="0" smtClean="0"/>
              <a:t>):……………………………………………………….</a:t>
            </a:r>
            <a:endParaRPr lang="en-US" sz="1600" dirty="0"/>
          </a:p>
          <a:p>
            <a:pPr algn="just"/>
            <a:r>
              <a:rPr lang="en-US" sz="1600" dirty="0"/>
              <a:t>N</a:t>
            </a:r>
            <a:r>
              <a:rPr lang="vi-VN" sz="1600" dirty="0"/>
              <a:t>ơ</a:t>
            </a:r>
            <a:r>
              <a:rPr lang="en-US" sz="1600" dirty="0" err="1" smtClean="0"/>
              <a:t>i</a:t>
            </a:r>
            <a:r>
              <a:rPr lang="en-US" sz="1600" dirty="0" smtClean="0"/>
              <a:t> ở:……………………………………………………………………………………………...</a:t>
            </a:r>
          </a:p>
          <a:p>
            <a:pPr algn="just"/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sinh</a:t>
            </a:r>
            <a:r>
              <a:rPr lang="en-US" sz="1600" dirty="0" smtClean="0"/>
              <a:t> </a:t>
            </a:r>
            <a:r>
              <a:rPr lang="en-US" sz="1600" dirty="0" err="1" smtClean="0"/>
              <a:t>lớp</a:t>
            </a:r>
            <a:r>
              <a:rPr lang="en-US" sz="1600" dirty="0" smtClean="0"/>
              <a:t>:……….</a:t>
            </a:r>
            <a:r>
              <a:rPr lang="en-US" sz="1600" dirty="0" err="1" smtClean="0"/>
              <a:t>Tr</a:t>
            </a:r>
            <a:r>
              <a:rPr lang="vi-VN" sz="1600" dirty="0"/>
              <a:t>ư</a:t>
            </a:r>
            <a:r>
              <a:rPr lang="en-US" sz="1600" dirty="0" err="1"/>
              <a:t>ờng</a:t>
            </a:r>
            <a:r>
              <a:rPr lang="en-US" sz="1600" dirty="0"/>
              <a:t>: </a:t>
            </a:r>
            <a:r>
              <a:rPr lang="en-US" sz="1600" dirty="0" smtClean="0"/>
              <a:t>…………………………………………………………………….</a:t>
            </a:r>
            <a:endParaRPr lang="en-US" sz="1600" dirty="0"/>
          </a:p>
          <a:p>
            <a:pPr algn="just"/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làm</a:t>
            </a:r>
            <a:r>
              <a:rPr lang="en-US" sz="1600" dirty="0"/>
              <a:t> </a:t>
            </a:r>
            <a:r>
              <a:rPr lang="vi-VN" sz="1600" dirty="0"/>
              <a:t>đơ</a:t>
            </a:r>
            <a:r>
              <a:rPr lang="en-US" sz="1600" dirty="0"/>
              <a:t>n </a:t>
            </a:r>
            <a:r>
              <a:rPr lang="en-US" sz="1600" dirty="0" err="1"/>
              <a:t>này</a:t>
            </a:r>
            <a:r>
              <a:rPr lang="en-US" sz="1600" dirty="0"/>
              <a:t> </a:t>
            </a:r>
            <a:r>
              <a:rPr lang="en-US" sz="1600" dirty="0" err="1"/>
              <a:t>xin</a:t>
            </a:r>
            <a:r>
              <a:rPr lang="en-US" sz="1600" dirty="0"/>
              <a:t> </a:t>
            </a:r>
            <a:r>
              <a:rPr lang="vi-VN" sz="1600" dirty="0"/>
              <a:t>đ</a:t>
            </a:r>
            <a:r>
              <a:rPr lang="en-US" sz="1600" dirty="0"/>
              <a:t>ề </a:t>
            </a:r>
            <a:r>
              <a:rPr lang="en-US" sz="1600" dirty="0" err="1"/>
              <a:t>nghị</a:t>
            </a:r>
            <a:r>
              <a:rPr lang="en-US" sz="1600" dirty="0"/>
              <a:t> </a:t>
            </a:r>
            <a:r>
              <a:rPr lang="en-US" sz="1600" dirty="0" err="1"/>
              <a:t>Th</a:t>
            </a:r>
            <a:r>
              <a:rPr lang="vi-VN" sz="1600" dirty="0"/>
              <a:t>ư</a:t>
            </a:r>
            <a:r>
              <a:rPr lang="en-US" sz="1600" dirty="0"/>
              <a:t> </a:t>
            </a:r>
            <a:r>
              <a:rPr lang="en-US" sz="1600" dirty="0" err="1"/>
              <a:t>viện</a:t>
            </a:r>
            <a:r>
              <a:rPr lang="en-US" sz="1600" dirty="0"/>
              <a:t> </a:t>
            </a:r>
            <a:r>
              <a:rPr lang="en-US" sz="1600" dirty="0" err="1"/>
              <a:t>cấp</a:t>
            </a:r>
            <a:r>
              <a:rPr lang="en-US" sz="1600" dirty="0"/>
              <a:t>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thẻ</a:t>
            </a:r>
            <a:r>
              <a:rPr lang="en-US" sz="1600" dirty="0"/>
              <a:t> </a:t>
            </a:r>
            <a:r>
              <a:rPr lang="vi-VN" sz="1600" dirty="0"/>
              <a:t>đ</a:t>
            </a:r>
            <a:r>
              <a:rPr lang="en-US" sz="1600" dirty="0" err="1"/>
              <a:t>ọc</a:t>
            </a:r>
            <a:r>
              <a:rPr lang="en-US" sz="1600" dirty="0"/>
              <a:t> </a:t>
            </a:r>
            <a:r>
              <a:rPr lang="en-US" sz="1600" dirty="0" err="1"/>
              <a:t>sách</a:t>
            </a:r>
            <a:r>
              <a:rPr lang="en-US" sz="1600" dirty="0"/>
              <a:t> n</a:t>
            </a:r>
            <a:r>
              <a:rPr lang="vi-VN" sz="1600" dirty="0"/>
              <a:t>ă</a:t>
            </a:r>
            <a:r>
              <a:rPr lang="en-US" sz="1600" dirty="0"/>
              <a:t>m…………………</a:t>
            </a:r>
          </a:p>
          <a:p>
            <a:pPr algn="just"/>
            <a:r>
              <a:rPr lang="en-US" sz="1600" dirty="0"/>
              <a:t>Đ</a:t>
            </a:r>
            <a:r>
              <a:rPr lang="vi-VN" sz="1600" dirty="0"/>
              <a:t>ư</a:t>
            </a:r>
            <a:r>
              <a:rPr lang="en-US" sz="1600" dirty="0" err="1"/>
              <a:t>ợc</a:t>
            </a:r>
            <a:r>
              <a:rPr lang="en-US" sz="1600" dirty="0"/>
              <a:t> </a:t>
            </a:r>
            <a:r>
              <a:rPr lang="en-US" sz="1600" dirty="0" err="1"/>
              <a:t>cấp</a:t>
            </a:r>
            <a:r>
              <a:rPr lang="en-US" sz="1600" dirty="0"/>
              <a:t> </a:t>
            </a:r>
            <a:r>
              <a:rPr lang="en-US" sz="1600" dirty="0" err="1"/>
              <a:t>thẻ</a:t>
            </a:r>
            <a:r>
              <a:rPr lang="en-US" sz="1600" dirty="0"/>
              <a:t> </a:t>
            </a:r>
            <a:r>
              <a:rPr lang="vi-VN" sz="1600" dirty="0"/>
              <a:t>đ</a:t>
            </a:r>
            <a:r>
              <a:rPr lang="en-US" sz="1600" dirty="0" err="1"/>
              <a:t>ọc</a:t>
            </a:r>
            <a:r>
              <a:rPr lang="en-US" sz="1600" dirty="0"/>
              <a:t> </a:t>
            </a:r>
            <a:r>
              <a:rPr lang="en-US" sz="1600" dirty="0" err="1"/>
              <a:t>sách</a:t>
            </a:r>
            <a:r>
              <a:rPr lang="en-US" sz="1600" dirty="0"/>
              <a:t>,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xin</a:t>
            </a:r>
            <a:r>
              <a:rPr lang="en-US" sz="1600" dirty="0"/>
              <a:t> </a:t>
            </a:r>
            <a:r>
              <a:rPr lang="en-US" sz="1600" dirty="0" err="1"/>
              <a:t>hứa</a:t>
            </a:r>
            <a:r>
              <a:rPr lang="en-US" sz="1600" dirty="0"/>
              <a:t> </a:t>
            </a:r>
            <a:r>
              <a:rPr lang="en-US" sz="1600" dirty="0" err="1"/>
              <a:t>thực</a:t>
            </a:r>
            <a:r>
              <a:rPr lang="en-US" sz="1600" dirty="0"/>
              <a:t> </a:t>
            </a:r>
            <a:r>
              <a:rPr lang="en-US" sz="1600" dirty="0" err="1"/>
              <a:t>hiện</a:t>
            </a:r>
            <a:r>
              <a:rPr lang="en-US" sz="1600" dirty="0"/>
              <a:t> </a:t>
            </a:r>
            <a:r>
              <a:rPr lang="vi-VN" sz="1600" dirty="0"/>
              <a:t>đ</a:t>
            </a:r>
            <a:r>
              <a:rPr lang="en-US" sz="1600" dirty="0" err="1"/>
              <a:t>úng</a:t>
            </a:r>
            <a:r>
              <a:rPr lang="en-US" sz="1600" dirty="0"/>
              <a:t> </a:t>
            </a:r>
            <a:r>
              <a:rPr lang="en-US" sz="1600" dirty="0" err="1"/>
              <a:t>mọi</a:t>
            </a:r>
            <a:r>
              <a:rPr lang="en-US" sz="1600" dirty="0"/>
              <a:t> </a:t>
            </a:r>
            <a:r>
              <a:rPr lang="en-US" sz="1600" dirty="0" err="1"/>
              <a:t>quy</a:t>
            </a:r>
            <a:r>
              <a:rPr lang="en-US" sz="1600" dirty="0"/>
              <a:t> </a:t>
            </a:r>
            <a:r>
              <a:rPr lang="vi-VN" sz="1600" dirty="0"/>
              <a:t>đ</a:t>
            </a:r>
            <a:r>
              <a:rPr lang="en-US" sz="1600" dirty="0" err="1"/>
              <a:t>ịnh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Th</a:t>
            </a:r>
            <a:r>
              <a:rPr lang="vi-VN" sz="1600" dirty="0"/>
              <a:t>ư</a:t>
            </a:r>
            <a:r>
              <a:rPr lang="en-US" sz="1600" dirty="0"/>
              <a:t> </a:t>
            </a:r>
            <a:r>
              <a:rPr lang="en-US" sz="1600" dirty="0" err="1"/>
              <a:t>viện</a:t>
            </a:r>
            <a:r>
              <a:rPr lang="en-US" sz="1600" dirty="0"/>
              <a:t>.</a:t>
            </a:r>
          </a:p>
          <a:p>
            <a:pPr algn="just"/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xin</a:t>
            </a:r>
            <a:r>
              <a:rPr lang="en-US" sz="1600" dirty="0"/>
              <a:t> </a:t>
            </a:r>
            <a:r>
              <a:rPr lang="en-US" sz="1600" dirty="0" err="1"/>
              <a:t>trân</a:t>
            </a:r>
            <a:r>
              <a:rPr lang="en-US" sz="1600" dirty="0"/>
              <a:t> </a:t>
            </a:r>
            <a:r>
              <a:rPr lang="en-US" sz="1600" dirty="0" err="1"/>
              <a:t>trọng</a:t>
            </a:r>
            <a:r>
              <a:rPr lang="en-US" sz="1600" dirty="0"/>
              <a:t> </a:t>
            </a:r>
            <a:r>
              <a:rPr lang="en-US" sz="1600" dirty="0" err="1"/>
              <a:t>cảm</a:t>
            </a:r>
            <a:r>
              <a:rPr lang="en-US" sz="1600" dirty="0"/>
              <a:t> </a:t>
            </a:r>
            <a:r>
              <a:rPr lang="vi-VN" sz="1600" dirty="0"/>
              <a:t>ơ</a:t>
            </a:r>
            <a:r>
              <a:rPr lang="en-US" sz="1600" dirty="0"/>
              <a:t>n.</a:t>
            </a:r>
          </a:p>
          <a:p>
            <a:pPr algn="r"/>
            <a:r>
              <a:rPr lang="en-US" sz="1600" dirty="0"/>
              <a:t>Ng</a:t>
            </a:r>
            <a:r>
              <a:rPr lang="vi-VN" sz="1600" dirty="0"/>
              <a:t>ư</a:t>
            </a:r>
            <a:r>
              <a:rPr lang="en-US" sz="1600" dirty="0" err="1"/>
              <a:t>ời</a:t>
            </a:r>
            <a:r>
              <a:rPr lang="en-US" sz="1600" dirty="0"/>
              <a:t> </a:t>
            </a:r>
            <a:r>
              <a:rPr lang="en-US" sz="1600" dirty="0" err="1"/>
              <a:t>làm</a:t>
            </a:r>
            <a:r>
              <a:rPr lang="en-US" sz="1600" dirty="0"/>
              <a:t> </a:t>
            </a:r>
            <a:r>
              <a:rPr lang="vi-VN" sz="1600" dirty="0"/>
              <a:t>đơ</a:t>
            </a:r>
            <a:r>
              <a:rPr lang="en-US" sz="1600" dirty="0"/>
              <a:t>n</a:t>
            </a:r>
          </a:p>
          <a:p>
            <a:pPr algn="ctr"/>
            <a:r>
              <a:rPr lang="en-US" sz="1600" dirty="0"/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9"/>
          <p:cNvSpPr txBox="1">
            <a:spLocks noChangeArrowheads="1"/>
          </p:cNvSpPr>
          <p:nvPr/>
        </p:nvSpPr>
        <p:spPr bwMode="auto">
          <a:xfrm>
            <a:off x="228600" y="71438"/>
            <a:ext cx="8763000" cy="686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/>
              <a:t>CỘNG HÒA XÃ HỘI CHỦ NGHĨA VIỆT NAM</a:t>
            </a:r>
          </a:p>
          <a:p>
            <a:pPr algn="ctr"/>
            <a:r>
              <a:rPr lang="en-US" sz="2200" dirty="0" err="1"/>
              <a:t>Độc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- </a:t>
            </a:r>
            <a:r>
              <a:rPr lang="en-US" sz="2200" dirty="0" err="1"/>
              <a:t>Tự</a:t>
            </a:r>
            <a:r>
              <a:rPr lang="en-US" sz="2200" dirty="0"/>
              <a:t> do - </a:t>
            </a:r>
            <a:r>
              <a:rPr lang="en-US" sz="2200" dirty="0" err="1"/>
              <a:t>Hạnh</a:t>
            </a:r>
            <a:r>
              <a:rPr lang="en-US" sz="2200" dirty="0"/>
              <a:t> </a:t>
            </a:r>
            <a:r>
              <a:rPr lang="en-US" sz="2200" dirty="0" err="1"/>
              <a:t>phúc</a:t>
            </a:r>
            <a:endParaRPr lang="en-US" sz="2200" dirty="0"/>
          </a:p>
          <a:p>
            <a:pPr algn="ctr"/>
            <a:r>
              <a:rPr lang="en-US" sz="2200" dirty="0"/>
              <a:t>----------------------</a:t>
            </a:r>
          </a:p>
          <a:p>
            <a:pPr algn="r"/>
            <a:r>
              <a:rPr lang="en-US" sz="2200" dirty="0" err="1" smtClean="0">
                <a:solidFill>
                  <a:srgbClr val="3333FF"/>
                </a:solidFill>
              </a:rPr>
              <a:t>Củ</a:t>
            </a:r>
            <a:r>
              <a:rPr lang="en-US" sz="2200" dirty="0" smtClean="0">
                <a:solidFill>
                  <a:srgbClr val="3333FF"/>
                </a:solidFill>
              </a:rPr>
              <a:t> Chi</a:t>
            </a:r>
            <a:r>
              <a:rPr lang="en-US" sz="2200" dirty="0" smtClean="0"/>
              <a:t>, </a:t>
            </a:r>
            <a:r>
              <a:rPr lang="en-US" sz="2200" dirty="0" err="1"/>
              <a:t>ngày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3333FF"/>
                </a:solidFill>
              </a:rPr>
              <a:t>27</a:t>
            </a:r>
            <a:r>
              <a:rPr lang="en-US" sz="2200" dirty="0"/>
              <a:t> </a:t>
            </a:r>
            <a:r>
              <a:rPr lang="en-US" sz="2200" dirty="0" err="1"/>
              <a:t>tháng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3333FF"/>
                </a:solidFill>
              </a:rPr>
              <a:t>9</a:t>
            </a:r>
            <a:r>
              <a:rPr lang="en-US" sz="2200" dirty="0" smtClean="0"/>
              <a:t> </a:t>
            </a:r>
            <a:r>
              <a:rPr lang="en-US" sz="2200" dirty="0"/>
              <a:t>n</a:t>
            </a:r>
            <a:r>
              <a:rPr lang="vi-VN" sz="2200" dirty="0"/>
              <a:t>ă</a:t>
            </a:r>
            <a:r>
              <a:rPr lang="en-US" sz="2200" dirty="0"/>
              <a:t>m </a:t>
            </a:r>
            <a:r>
              <a:rPr lang="en-US" sz="2200" dirty="0" smtClean="0">
                <a:solidFill>
                  <a:srgbClr val="3333FF"/>
                </a:solidFill>
              </a:rPr>
              <a:t>2021</a:t>
            </a:r>
            <a:endParaRPr lang="en-US" sz="2200" dirty="0">
              <a:solidFill>
                <a:srgbClr val="3333FF"/>
              </a:solidFill>
            </a:endParaRPr>
          </a:p>
          <a:p>
            <a:pPr algn="just"/>
            <a:endParaRPr lang="en-US" sz="2200" dirty="0"/>
          </a:p>
          <a:p>
            <a:pPr algn="ctr"/>
            <a:r>
              <a:rPr lang="en-US" sz="2200" b="1" dirty="0"/>
              <a:t>Đ</a:t>
            </a:r>
            <a:r>
              <a:rPr lang="vi-VN" sz="2200" b="1" dirty="0"/>
              <a:t>Ơ</a:t>
            </a:r>
            <a:r>
              <a:rPr lang="en-US" sz="2200" b="1" dirty="0"/>
              <a:t>N XIN CẤP THẺ ĐỌC SÁCH</a:t>
            </a:r>
          </a:p>
          <a:p>
            <a:pPr algn="just"/>
            <a:endParaRPr lang="en-US" sz="2200" b="1" dirty="0"/>
          </a:p>
          <a:p>
            <a:pPr algn="just"/>
            <a:r>
              <a:rPr lang="en-US" sz="2200" dirty="0"/>
              <a:t>  </a:t>
            </a:r>
            <a:r>
              <a:rPr lang="en-US" sz="2200" dirty="0" err="1"/>
              <a:t>Kính</a:t>
            </a:r>
            <a:r>
              <a:rPr lang="en-US" sz="2200" dirty="0"/>
              <a:t> </a:t>
            </a:r>
            <a:r>
              <a:rPr lang="en-US" sz="2200" dirty="0" err="1"/>
              <a:t>gửi</a:t>
            </a:r>
            <a:r>
              <a:rPr lang="en-US" sz="2200" dirty="0"/>
              <a:t>: </a:t>
            </a:r>
            <a:r>
              <a:rPr lang="en-US" sz="2200" dirty="0" err="1"/>
              <a:t>Th</a:t>
            </a:r>
            <a:r>
              <a:rPr lang="vi-VN" sz="2200" dirty="0"/>
              <a:t>ư</a:t>
            </a:r>
            <a:r>
              <a:rPr lang="en-US" sz="2200" dirty="0"/>
              <a:t> </a:t>
            </a:r>
            <a:r>
              <a:rPr lang="en-US" sz="2200" dirty="0" err="1"/>
              <a:t>viện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3333FF"/>
                </a:solidFill>
              </a:rPr>
              <a:t>Tr</a:t>
            </a:r>
            <a:r>
              <a:rPr lang="vi-VN" sz="2200" dirty="0">
                <a:solidFill>
                  <a:srgbClr val="3333FF"/>
                </a:solidFill>
              </a:rPr>
              <a:t>ư</a:t>
            </a:r>
            <a:r>
              <a:rPr lang="en-US" sz="2200" dirty="0" err="1">
                <a:solidFill>
                  <a:srgbClr val="3333FF"/>
                </a:solidFill>
              </a:rPr>
              <a:t>ờng</a:t>
            </a:r>
            <a:r>
              <a:rPr lang="en-US" sz="2200" dirty="0">
                <a:solidFill>
                  <a:srgbClr val="3333FF"/>
                </a:solidFill>
              </a:rPr>
              <a:t> </a:t>
            </a:r>
            <a:r>
              <a:rPr lang="en-US" sz="2200" dirty="0" err="1">
                <a:solidFill>
                  <a:srgbClr val="3333FF"/>
                </a:solidFill>
              </a:rPr>
              <a:t>Tiểu</a:t>
            </a:r>
            <a:r>
              <a:rPr lang="en-US" sz="2200" dirty="0">
                <a:solidFill>
                  <a:srgbClr val="3333FF"/>
                </a:solidFill>
              </a:rPr>
              <a:t> </a:t>
            </a:r>
            <a:r>
              <a:rPr lang="en-US" sz="2200" dirty="0" err="1">
                <a:solidFill>
                  <a:srgbClr val="3333FF"/>
                </a:solidFill>
              </a:rPr>
              <a:t>học</a:t>
            </a:r>
            <a:r>
              <a:rPr lang="en-US" sz="2200" dirty="0">
                <a:solidFill>
                  <a:srgbClr val="3333FF"/>
                </a:solidFill>
              </a:rPr>
              <a:t> </a:t>
            </a:r>
            <a:r>
              <a:rPr lang="en-US" sz="2200" dirty="0" err="1" smtClean="0">
                <a:solidFill>
                  <a:srgbClr val="3333FF"/>
                </a:solidFill>
              </a:rPr>
              <a:t>Trung</a:t>
            </a:r>
            <a:r>
              <a:rPr lang="en-US" sz="2200" dirty="0" smtClean="0">
                <a:solidFill>
                  <a:srgbClr val="3333FF"/>
                </a:solidFill>
              </a:rPr>
              <a:t> </a:t>
            </a:r>
            <a:r>
              <a:rPr lang="en-US" sz="2200" dirty="0" err="1" smtClean="0">
                <a:solidFill>
                  <a:srgbClr val="3333FF"/>
                </a:solidFill>
              </a:rPr>
              <a:t>Lập</a:t>
            </a:r>
            <a:r>
              <a:rPr lang="en-US" sz="2200" dirty="0" smtClean="0">
                <a:solidFill>
                  <a:srgbClr val="3333FF"/>
                </a:solidFill>
              </a:rPr>
              <a:t> </a:t>
            </a:r>
            <a:r>
              <a:rPr lang="en-US" sz="2200" dirty="0" err="1" smtClean="0">
                <a:solidFill>
                  <a:srgbClr val="3333FF"/>
                </a:solidFill>
              </a:rPr>
              <a:t>Hạ</a:t>
            </a:r>
            <a:endParaRPr lang="en-US" sz="2200" dirty="0">
              <a:solidFill>
                <a:srgbClr val="3333FF"/>
              </a:solidFill>
            </a:endParaRPr>
          </a:p>
          <a:p>
            <a:pPr algn="just"/>
            <a:r>
              <a:rPr lang="en-US" sz="2200" dirty="0"/>
              <a:t> 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tên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: </a:t>
            </a:r>
            <a:r>
              <a:rPr lang="en-US" sz="2200" dirty="0" err="1">
                <a:solidFill>
                  <a:srgbClr val="3333FF"/>
                </a:solidFill>
              </a:rPr>
              <a:t>Lê</a:t>
            </a:r>
            <a:r>
              <a:rPr lang="en-US" sz="2200" dirty="0">
                <a:solidFill>
                  <a:srgbClr val="3333FF"/>
                </a:solidFill>
              </a:rPr>
              <a:t> Minh </a:t>
            </a:r>
            <a:r>
              <a:rPr lang="en-US" sz="2200" dirty="0" err="1">
                <a:solidFill>
                  <a:srgbClr val="3333FF"/>
                </a:solidFill>
              </a:rPr>
              <a:t>Hồng</a:t>
            </a:r>
            <a:endParaRPr lang="en-US" sz="2200" dirty="0">
              <a:solidFill>
                <a:srgbClr val="3333FF"/>
              </a:solidFill>
            </a:endParaRPr>
          </a:p>
          <a:p>
            <a:pPr algn="just"/>
            <a:r>
              <a:rPr lang="en-US" sz="2200" dirty="0"/>
              <a:t>  </a:t>
            </a:r>
            <a:r>
              <a:rPr lang="en-US" sz="2200" dirty="0" err="1"/>
              <a:t>Sinh</a:t>
            </a:r>
            <a:r>
              <a:rPr lang="en-US" sz="2200" dirty="0"/>
              <a:t> </a:t>
            </a:r>
            <a:r>
              <a:rPr lang="en-US" sz="2200" dirty="0" err="1"/>
              <a:t>ngày</a:t>
            </a:r>
            <a:r>
              <a:rPr lang="en-US" sz="2200" dirty="0"/>
              <a:t> : </a:t>
            </a:r>
            <a:r>
              <a:rPr lang="en-US" sz="2200" dirty="0" smtClean="0">
                <a:solidFill>
                  <a:srgbClr val="3333FF"/>
                </a:solidFill>
              </a:rPr>
              <a:t>30/8/2013</a:t>
            </a:r>
            <a:r>
              <a:rPr lang="en-US" sz="2200" dirty="0"/>
              <a:t>	Nam (</a:t>
            </a:r>
            <a:r>
              <a:rPr lang="en-US" sz="2200" dirty="0" err="1"/>
              <a:t>nữ</a:t>
            </a:r>
            <a:r>
              <a:rPr lang="en-US" sz="2200" dirty="0"/>
              <a:t>): </a:t>
            </a:r>
            <a:r>
              <a:rPr lang="en-US" sz="2200" dirty="0" err="1">
                <a:solidFill>
                  <a:srgbClr val="3333FF"/>
                </a:solidFill>
              </a:rPr>
              <a:t>nam</a:t>
            </a:r>
            <a:endParaRPr lang="en-US" sz="2200" dirty="0">
              <a:solidFill>
                <a:srgbClr val="3333FF"/>
              </a:solidFill>
            </a:endParaRPr>
          </a:p>
          <a:p>
            <a:pPr algn="just"/>
            <a:r>
              <a:rPr lang="en-US" sz="2200" dirty="0"/>
              <a:t>  N</a:t>
            </a:r>
            <a:r>
              <a:rPr lang="vi-VN" sz="2200" dirty="0"/>
              <a:t>ơ</a:t>
            </a:r>
            <a:r>
              <a:rPr lang="en-US" sz="2200" dirty="0" err="1"/>
              <a:t>i</a:t>
            </a:r>
            <a:r>
              <a:rPr lang="en-US" sz="2200" dirty="0"/>
              <a:t> ở: </a:t>
            </a:r>
            <a:r>
              <a:rPr lang="en-US" sz="2200" dirty="0" err="1">
                <a:solidFill>
                  <a:srgbClr val="3333FF"/>
                </a:solidFill>
              </a:rPr>
              <a:t>ấp</a:t>
            </a:r>
            <a:r>
              <a:rPr lang="en-US" sz="2200" dirty="0">
                <a:solidFill>
                  <a:srgbClr val="3333FF"/>
                </a:solidFill>
              </a:rPr>
              <a:t> </a:t>
            </a:r>
            <a:r>
              <a:rPr lang="en-US" sz="2200" dirty="0" err="1" smtClean="0">
                <a:solidFill>
                  <a:srgbClr val="3333FF"/>
                </a:solidFill>
              </a:rPr>
              <a:t>Đồn</a:t>
            </a:r>
            <a:r>
              <a:rPr lang="en-US" sz="2200" dirty="0" smtClean="0">
                <a:solidFill>
                  <a:srgbClr val="3333FF"/>
                </a:solidFill>
              </a:rPr>
              <a:t> </a:t>
            </a:r>
            <a:r>
              <a:rPr lang="en-US" sz="2200" dirty="0" err="1">
                <a:solidFill>
                  <a:srgbClr val="3333FF"/>
                </a:solidFill>
              </a:rPr>
              <a:t>xã</a:t>
            </a:r>
            <a:r>
              <a:rPr lang="en-US" sz="2200" dirty="0">
                <a:solidFill>
                  <a:srgbClr val="3333FF"/>
                </a:solidFill>
              </a:rPr>
              <a:t> </a:t>
            </a:r>
            <a:r>
              <a:rPr lang="en-US" sz="2200" dirty="0" err="1" smtClean="0">
                <a:solidFill>
                  <a:srgbClr val="3333FF"/>
                </a:solidFill>
              </a:rPr>
              <a:t>Trung</a:t>
            </a:r>
            <a:r>
              <a:rPr lang="en-US" sz="2200" dirty="0" smtClean="0">
                <a:solidFill>
                  <a:srgbClr val="3333FF"/>
                </a:solidFill>
              </a:rPr>
              <a:t> </a:t>
            </a:r>
            <a:r>
              <a:rPr lang="en-US" sz="2200" dirty="0" err="1" smtClean="0">
                <a:solidFill>
                  <a:srgbClr val="3333FF"/>
                </a:solidFill>
              </a:rPr>
              <a:t>Lập</a:t>
            </a:r>
            <a:r>
              <a:rPr lang="en-US" sz="2200" dirty="0" smtClean="0">
                <a:solidFill>
                  <a:srgbClr val="3333FF"/>
                </a:solidFill>
              </a:rPr>
              <a:t> </a:t>
            </a:r>
            <a:r>
              <a:rPr lang="en-US" sz="2200" dirty="0" err="1" smtClean="0">
                <a:solidFill>
                  <a:srgbClr val="3333FF"/>
                </a:solidFill>
              </a:rPr>
              <a:t>Hạ</a:t>
            </a:r>
            <a:r>
              <a:rPr lang="en-US" sz="2200" dirty="0" smtClean="0">
                <a:solidFill>
                  <a:srgbClr val="3333FF"/>
                </a:solidFill>
              </a:rPr>
              <a:t>, </a:t>
            </a:r>
            <a:r>
              <a:rPr lang="en-US" sz="2200" dirty="0" err="1" smtClean="0">
                <a:solidFill>
                  <a:srgbClr val="3333FF"/>
                </a:solidFill>
              </a:rPr>
              <a:t>Củ</a:t>
            </a:r>
            <a:r>
              <a:rPr lang="en-US" sz="2200" dirty="0" smtClean="0">
                <a:solidFill>
                  <a:srgbClr val="3333FF"/>
                </a:solidFill>
              </a:rPr>
              <a:t> Chi, TP.HCM</a:t>
            </a:r>
            <a:endParaRPr lang="en-US" sz="2200" dirty="0">
              <a:solidFill>
                <a:srgbClr val="3333FF"/>
              </a:solidFill>
            </a:endParaRPr>
          </a:p>
          <a:p>
            <a:pPr algn="just"/>
            <a:r>
              <a:rPr lang="en-US" sz="2200" dirty="0"/>
              <a:t> 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sinh</a:t>
            </a:r>
            <a:r>
              <a:rPr lang="en-US" sz="2200" dirty="0"/>
              <a:t> </a:t>
            </a:r>
            <a:r>
              <a:rPr lang="en-US" sz="2200" dirty="0" err="1"/>
              <a:t>lớp</a:t>
            </a:r>
            <a:r>
              <a:rPr lang="en-US" sz="2200" dirty="0"/>
              <a:t>: </a:t>
            </a:r>
            <a:r>
              <a:rPr lang="en-US" sz="2200" dirty="0">
                <a:solidFill>
                  <a:srgbClr val="3333FF"/>
                </a:solidFill>
              </a:rPr>
              <a:t>Ba 1</a:t>
            </a:r>
            <a:r>
              <a:rPr lang="en-US" sz="2200" dirty="0"/>
              <a:t>. </a:t>
            </a:r>
            <a:r>
              <a:rPr lang="en-US" sz="2200" dirty="0" err="1"/>
              <a:t>Tr</a:t>
            </a:r>
            <a:r>
              <a:rPr lang="vi-VN" sz="2200" dirty="0"/>
              <a:t>ư</a:t>
            </a:r>
            <a:r>
              <a:rPr lang="en-US" sz="2200" dirty="0" err="1"/>
              <a:t>ờng</a:t>
            </a:r>
            <a:r>
              <a:rPr lang="en-US" sz="2200" dirty="0"/>
              <a:t>: </a:t>
            </a:r>
            <a:r>
              <a:rPr lang="en-US" sz="2200" dirty="0" err="1">
                <a:solidFill>
                  <a:srgbClr val="3333FF"/>
                </a:solidFill>
              </a:rPr>
              <a:t>Tiểu</a:t>
            </a:r>
            <a:r>
              <a:rPr lang="en-US" sz="2200" dirty="0">
                <a:solidFill>
                  <a:srgbClr val="3333FF"/>
                </a:solidFill>
              </a:rPr>
              <a:t> </a:t>
            </a:r>
            <a:r>
              <a:rPr lang="en-US" sz="2200" dirty="0" err="1">
                <a:solidFill>
                  <a:srgbClr val="3333FF"/>
                </a:solidFill>
              </a:rPr>
              <a:t>học</a:t>
            </a:r>
            <a:r>
              <a:rPr lang="en-US" sz="2200" dirty="0">
                <a:solidFill>
                  <a:srgbClr val="3333FF"/>
                </a:solidFill>
              </a:rPr>
              <a:t> </a:t>
            </a:r>
            <a:r>
              <a:rPr lang="en-US" sz="2200" dirty="0" err="1">
                <a:solidFill>
                  <a:srgbClr val="3333FF"/>
                </a:solidFill>
              </a:rPr>
              <a:t>Thạnh</a:t>
            </a:r>
            <a:r>
              <a:rPr lang="en-US" sz="2200" dirty="0">
                <a:solidFill>
                  <a:srgbClr val="3333FF"/>
                </a:solidFill>
              </a:rPr>
              <a:t> </a:t>
            </a:r>
            <a:r>
              <a:rPr lang="en-US" sz="2200" dirty="0" err="1">
                <a:solidFill>
                  <a:srgbClr val="3333FF"/>
                </a:solidFill>
              </a:rPr>
              <a:t>Hòa</a:t>
            </a:r>
            <a:r>
              <a:rPr lang="en-US" sz="2200" dirty="0">
                <a:solidFill>
                  <a:srgbClr val="3333FF"/>
                </a:solidFill>
              </a:rPr>
              <a:t>.</a:t>
            </a:r>
          </a:p>
          <a:p>
            <a:pPr algn="just"/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vi-VN" sz="2200" dirty="0"/>
              <a:t>đơ</a:t>
            </a:r>
            <a:r>
              <a:rPr lang="en-US" sz="2200" dirty="0"/>
              <a:t>n </a:t>
            </a:r>
            <a:r>
              <a:rPr lang="en-US" sz="2200" dirty="0" err="1"/>
              <a:t>này</a:t>
            </a:r>
            <a:r>
              <a:rPr lang="en-US" sz="2200" dirty="0"/>
              <a:t> </a:t>
            </a:r>
            <a:r>
              <a:rPr lang="en-US" sz="2200" dirty="0" err="1"/>
              <a:t>xin</a:t>
            </a:r>
            <a:r>
              <a:rPr lang="en-US" sz="2200" dirty="0"/>
              <a:t> </a:t>
            </a:r>
            <a:r>
              <a:rPr lang="vi-VN" sz="2200" dirty="0"/>
              <a:t>đ</a:t>
            </a:r>
            <a:r>
              <a:rPr lang="en-US" sz="2200" dirty="0"/>
              <a:t>ề </a:t>
            </a:r>
            <a:r>
              <a:rPr lang="en-US" sz="2200" dirty="0" err="1"/>
              <a:t>nghị</a:t>
            </a:r>
            <a:r>
              <a:rPr lang="en-US" sz="2200" dirty="0"/>
              <a:t> </a:t>
            </a:r>
            <a:r>
              <a:rPr lang="en-US" sz="2200" dirty="0" err="1"/>
              <a:t>Th</a:t>
            </a:r>
            <a:r>
              <a:rPr lang="vi-VN" sz="2200" dirty="0"/>
              <a:t>ư</a:t>
            </a:r>
            <a:r>
              <a:rPr lang="en-US" sz="2200" dirty="0"/>
              <a:t> </a:t>
            </a:r>
            <a:r>
              <a:rPr lang="en-US" sz="2200" dirty="0" err="1"/>
              <a:t>viện</a:t>
            </a:r>
            <a:r>
              <a:rPr lang="en-US" sz="2200" dirty="0"/>
              <a:t> </a:t>
            </a:r>
            <a:r>
              <a:rPr lang="en-US" sz="2200" dirty="0" err="1"/>
              <a:t>cấp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vi-VN" sz="2200" dirty="0"/>
              <a:t>đ</a:t>
            </a:r>
            <a:r>
              <a:rPr lang="en-US" sz="2200" dirty="0" err="1"/>
              <a:t>ọc</a:t>
            </a:r>
            <a:r>
              <a:rPr lang="en-US" sz="2200" dirty="0"/>
              <a:t> </a:t>
            </a:r>
            <a:r>
              <a:rPr lang="en-US" sz="2200" dirty="0" err="1"/>
              <a:t>sách</a:t>
            </a:r>
            <a:r>
              <a:rPr lang="en-US" sz="2200" dirty="0"/>
              <a:t> n</a:t>
            </a:r>
            <a:r>
              <a:rPr lang="vi-VN" sz="2200" dirty="0"/>
              <a:t>ă</a:t>
            </a:r>
            <a:r>
              <a:rPr lang="en-US" sz="2200" dirty="0"/>
              <a:t>m </a:t>
            </a:r>
            <a:r>
              <a:rPr lang="en-US" sz="2200" dirty="0" smtClean="0">
                <a:solidFill>
                  <a:srgbClr val="3333FF"/>
                </a:solidFill>
              </a:rPr>
              <a:t>2021</a:t>
            </a:r>
            <a:r>
              <a:rPr lang="en-US" sz="2200" dirty="0" smtClean="0"/>
              <a:t>.</a:t>
            </a:r>
            <a:endParaRPr lang="en-US" sz="2200" dirty="0"/>
          </a:p>
          <a:p>
            <a:pPr algn="just"/>
            <a:r>
              <a:rPr lang="en-US" sz="2200" dirty="0"/>
              <a:t>  Đ</a:t>
            </a:r>
            <a:r>
              <a:rPr lang="vi-VN" sz="2200" dirty="0"/>
              <a:t>ư</a:t>
            </a:r>
            <a:r>
              <a:rPr lang="en-US" sz="2200" dirty="0" err="1"/>
              <a:t>ợc</a:t>
            </a:r>
            <a:r>
              <a:rPr lang="en-US" sz="2200" dirty="0"/>
              <a:t> </a:t>
            </a:r>
            <a:r>
              <a:rPr lang="en-US" sz="2200" dirty="0" err="1"/>
              <a:t>cấp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vi-VN" sz="2200" dirty="0"/>
              <a:t>đ</a:t>
            </a:r>
            <a:r>
              <a:rPr lang="en-US" sz="2200" dirty="0" err="1"/>
              <a:t>ọc</a:t>
            </a:r>
            <a:r>
              <a:rPr lang="en-US" sz="2200" dirty="0"/>
              <a:t> </a:t>
            </a:r>
            <a:r>
              <a:rPr lang="en-US" sz="2200" dirty="0" err="1"/>
              <a:t>sách</a:t>
            </a:r>
            <a:r>
              <a:rPr lang="en-US" sz="2200" dirty="0"/>
              <a:t>,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xin</a:t>
            </a:r>
            <a:r>
              <a:rPr lang="en-US" sz="2200" dirty="0"/>
              <a:t> </a:t>
            </a:r>
            <a:r>
              <a:rPr lang="en-US" sz="2200" dirty="0" err="1"/>
              <a:t>hứa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vi-VN" sz="2200" dirty="0"/>
              <a:t>đ</a:t>
            </a:r>
            <a:r>
              <a:rPr lang="en-US" sz="2200" dirty="0" err="1"/>
              <a:t>úng</a:t>
            </a:r>
            <a:r>
              <a:rPr lang="en-US" sz="2200" dirty="0"/>
              <a:t> </a:t>
            </a:r>
            <a:r>
              <a:rPr lang="en-US" sz="2200" dirty="0" err="1"/>
              <a:t>mọi</a:t>
            </a:r>
            <a:r>
              <a:rPr lang="en-US" sz="2200" dirty="0"/>
              <a:t> </a:t>
            </a:r>
            <a:r>
              <a:rPr lang="en-US" sz="2200" dirty="0" err="1"/>
              <a:t>quy</a:t>
            </a:r>
            <a:r>
              <a:rPr lang="en-US" sz="2200" dirty="0"/>
              <a:t> </a:t>
            </a:r>
            <a:r>
              <a:rPr lang="vi-VN" sz="2200" dirty="0"/>
              <a:t>đ</a:t>
            </a:r>
            <a:r>
              <a:rPr lang="en-US" sz="2200" dirty="0" err="1"/>
              <a:t>ịnh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Th</a:t>
            </a:r>
            <a:r>
              <a:rPr lang="vi-VN" sz="2200" dirty="0"/>
              <a:t>ư</a:t>
            </a:r>
            <a:r>
              <a:rPr lang="en-US" sz="2200" dirty="0"/>
              <a:t> </a:t>
            </a:r>
            <a:r>
              <a:rPr lang="en-US" sz="2200" dirty="0" err="1"/>
              <a:t>viện</a:t>
            </a:r>
            <a:r>
              <a:rPr lang="en-US" sz="2200" dirty="0"/>
              <a:t>.</a:t>
            </a:r>
          </a:p>
          <a:p>
            <a:pPr algn="just"/>
            <a:r>
              <a:rPr lang="en-US" sz="2200" dirty="0"/>
              <a:t> 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xin</a:t>
            </a:r>
            <a:r>
              <a:rPr lang="en-US" sz="2200" dirty="0"/>
              <a:t> </a:t>
            </a:r>
            <a:r>
              <a:rPr lang="en-US" sz="2200" dirty="0" err="1"/>
              <a:t>cảm</a:t>
            </a:r>
            <a:r>
              <a:rPr lang="en-US" sz="2200" dirty="0"/>
              <a:t> </a:t>
            </a:r>
            <a:r>
              <a:rPr lang="vi-VN" sz="2200" dirty="0"/>
              <a:t>ơ</a:t>
            </a:r>
            <a:r>
              <a:rPr lang="en-US" sz="2200" dirty="0"/>
              <a:t>n.</a:t>
            </a:r>
          </a:p>
          <a:p>
            <a:pPr algn="r"/>
            <a:r>
              <a:rPr lang="en-US" sz="2200" dirty="0"/>
              <a:t>Ng</a:t>
            </a:r>
            <a:r>
              <a:rPr lang="vi-VN" sz="2200" dirty="0"/>
              <a:t>ư</a:t>
            </a:r>
            <a:r>
              <a:rPr lang="en-US" sz="2200" dirty="0" err="1"/>
              <a:t>ời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vi-VN" sz="2200" dirty="0"/>
              <a:t>đơ</a:t>
            </a:r>
            <a:r>
              <a:rPr lang="en-US" sz="2200" dirty="0"/>
              <a:t>n</a:t>
            </a:r>
          </a:p>
          <a:p>
            <a:pPr algn="just"/>
            <a:r>
              <a:rPr lang="en-US" sz="2200" dirty="0">
                <a:solidFill>
                  <a:srgbClr val="3333FF"/>
                </a:solidFill>
              </a:rPr>
              <a:t>								</a:t>
            </a:r>
            <a:r>
              <a:rPr lang="en-US" sz="2200" dirty="0" err="1">
                <a:solidFill>
                  <a:srgbClr val="3333FF"/>
                </a:solidFill>
              </a:rPr>
              <a:t>Hồng</a:t>
            </a:r>
            <a:r>
              <a:rPr lang="en-US" sz="2200" dirty="0">
                <a:solidFill>
                  <a:srgbClr val="3333FF"/>
                </a:solidFill>
              </a:rPr>
              <a:t> </a:t>
            </a:r>
          </a:p>
          <a:p>
            <a:pPr algn="just"/>
            <a:r>
              <a:rPr lang="en-US" sz="2200" dirty="0">
                <a:solidFill>
                  <a:srgbClr val="3333FF"/>
                </a:solidFill>
              </a:rPr>
              <a:t>							  </a:t>
            </a:r>
            <a:r>
              <a:rPr lang="en-US" sz="2200" dirty="0" err="1">
                <a:solidFill>
                  <a:srgbClr val="3333FF"/>
                </a:solidFill>
              </a:rPr>
              <a:t>Lê</a:t>
            </a:r>
            <a:r>
              <a:rPr lang="en-US" sz="2200" dirty="0">
                <a:solidFill>
                  <a:srgbClr val="3333FF"/>
                </a:solidFill>
              </a:rPr>
              <a:t> Minh </a:t>
            </a:r>
            <a:r>
              <a:rPr lang="en-US" sz="2200" dirty="0" err="1">
                <a:solidFill>
                  <a:srgbClr val="3333FF"/>
                </a:solidFill>
              </a:rPr>
              <a:t>Hồng</a:t>
            </a:r>
            <a:endParaRPr lang="en-US" sz="2200" dirty="0">
              <a:solidFill>
                <a:srgbClr val="3333FF"/>
              </a:solidFill>
            </a:endParaRPr>
          </a:p>
        </p:txBody>
      </p:sp>
      <p:pic>
        <p:nvPicPr>
          <p:cNvPr id="9219" name="Picture 3" descr="Flwr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338" y="0"/>
            <a:ext cx="187326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Flwr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781800"/>
            <a:ext cx="89916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Flwr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6200"/>
            <a:ext cx="9174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Flwr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1600" y="0"/>
            <a:ext cx="182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ction Button: Beginning 9">
            <a:hlinkClick r:id="rId5" action="ppaction://hlinksldjump" highlightClick="1"/>
          </p:cNvPr>
          <p:cNvSpPr/>
          <p:nvPr/>
        </p:nvSpPr>
        <p:spPr>
          <a:xfrm>
            <a:off x="228600" y="6019800"/>
            <a:ext cx="8686800" cy="838200"/>
          </a:xfrm>
          <a:prstGeom prst="actionButtonBeginning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799</Words>
  <Application>Microsoft Office PowerPoint</Application>
  <PresentationFormat>On-screen Show (4:3)</PresentationFormat>
  <Paragraphs>78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77</cp:revision>
  <dcterms:created xsi:type="dcterms:W3CDTF">2011-06-24T07:51:03Z</dcterms:created>
  <dcterms:modified xsi:type="dcterms:W3CDTF">2021-09-14T04:32:15Z</dcterms:modified>
</cp:coreProperties>
</file>